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7"/>
  </p:notesMasterIdLst>
  <p:handoutMasterIdLst>
    <p:handoutMasterId r:id="rId8"/>
  </p:handoutMasterIdLst>
  <p:sldIdLst>
    <p:sldId id="287" r:id="rId2"/>
    <p:sldId id="289" r:id="rId3"/>
    <p:sldId id="290" r:id="rId4"/>
    <p:sldId id="291" r:id="rId5"/>
    <p:sldId id="292" r:id="rId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8" autoAdjust="0"/>
    <p:restoredTop sz="86477" autoAdjust="0"/>
  </p:normalViewPr>
  <p:slideViewPr>
    <p:cSldViewPr>
      <p:cViewPr varScale="1">
        <p:scale>
          <a:sx n="110" d="100"/>
          <a:sy n="11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AA984-CFBA-4DF7-BB3E-9BF4E8AB782D}" type="datetimeFigureOut">
              <a:rPr lang="hr-HR" smtClean="0"/>
              <a:t>19.3.2014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9E578-EB21-46F1-81A0-AF98A1E1A70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778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4BC747-DCFE-4EB9-B2EA-774E8DDD3804}" type="slidenum">
              <a:rPr lang="de-DE" altLang="sr-Latn-RS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4346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A171000E-1B07-4FDB-A841-66F35FD87E9F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42901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75135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069609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40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37264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17265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098976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3E36-78A2-4EBE-AF50-2E054EF9632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569984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CABD8C73-0BAF-4006-92BB-A945A9CFF2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85098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AFCA-F8A8-4894-A21D-72D2B22E2AB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129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2516824-F972-4457-9AD5-794D65BECB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0364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0ACA-8F1E-4331-837B-535CBEC3943B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62138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788F-3466-43E4-AC91-54DA765DE984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19971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A9BE9-1589-4A5E-A7C0-39FFED7F454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22990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132-0579-47BF-ABEC-889ACC1EB8F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90808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B6D0-EFE8-426F-A3D0-2255B39C469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23989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0445C-A232-4BB6-AA36-1E0276D8E67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9205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78225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  <p:sldLayoutId id="2147485408" r:id="rId12"/>
    <p:sldLayoutId id="2147485409" r:id="rId13"/>
    <p:sldLayoutId id="2147485410" r:id="rId14"/>
    <p:sldLayoutId id="2147485411" r:id="rId15"/>
    <p:sldLayoutId id="2147485412" r:id="rId16"/>
    <p:sldLayoutId id="21474854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561" y="3861048"/>
            <a:ext cx="6415655" cy="982663"/>
          </a:xfrm>
        </p:spPr>
        <p:txBody>
          <a:bodyPr>
            <a:normAutofit lnSpcReduction="10000"/>
          </a:bodyPr>
          <a:lstStyle/>
          <a:p>
            <a:r>
              <a:rPr lang="en-GB" altLang="en-US" sz="2800" dirty="0">
                <a:latin typeface="Cambria" pitchFamily="18" charset="0"/>
              </a:rPr>
              <a:t>7. </a:t>
            </a:r>
            <a:r>
              <a:rPr lang="hr-HR" altLang="en-US" sz="2800" dirty="0" smtClean="0">
                <a:latin typeface="Cambria" pitchFamily="18" charset="0"/>
              </a:rPr>
              <a:t>Pokazatelji potpora</a:t>
            </a:r>
            <a:endParaRPr lang="en-GB" altLang="en-US" sz="2800" dirty="0">
              <a:latin typeface="Cambria" pitchFamily="18" charset="0"/>
            </a:endParaRPr>
          </a:p>
          <a:p>
            <a:r>
              <a:rPr lang="en-GB" altLang="en-US" sz="2800" dirty="0">
                <a:latin typeface="Cambria" pitchFamily="18" charset="0"/>
              </a:rPr>
              <a:t>8. </a:t>
            </a:r>
            <a:r>
              <a:rPr lang="hr-HR" altLang="en-US" sz="2800" dirty="0" smtClean="0">
                <a:latin typeface="Cambria" pitchFamily="18" charset="0"/>
              </a:rPr>
              <a:t>Pokazatelji višeg stupnja vlasti</a:t>
            </a:r>
            <a:endParaRPr lang="en-US" altLang="en-US" sz="2800" dirty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0632" y="4327791"/>
            <a:ext cx="6400800" cy="1663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CH" altLang="en-US" dirty="0" smtClean="0">
                <a:latin typeface="Cambria" panose="02040503050406030204" pitchFamily="18" charset="0"/>
              </a:rPr>
              <a:t>Zagreb </a:t>
            </a:r>
            <a:br>
              <a:rPr lang="de-CH" altLang="en-US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19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r>
              <a:rPr lang="hr-HR" altLang="en-US" dirty="0">
                <a:latin typeface="Cambria" panose="02040503050406030204" pitchFamily="18" charset="0"/>
              </a:rPr>
              <a:t>o</a:t>
            </a:r>
            <a:r>
              <a:rPr lang="hr-HR" altLang="en-US" dirty="0" smtClean="0">
                <a:latin typeface="Cambria" panose="02040503050406030204" pitchFamily="18" charset="0"/>
              </a:rPr>
              <a:t>žujka </a:t>
            </a:r>
            <a:r>
              <a:rPr lang="de-CH" altLang="en-US" dirty="0" smtClean="0">
                <a:latin typeface="Cambria" panose="02040503050406030204" pitchFamily="18" charset="0"/>
              </a:rPr>
              <a:t>2014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endParaRPr lang="hr-HR" altLang="en-US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endParaRPr lang="hr-HR" altLang="en-US" sz="1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de-CH" altLang="en-US" b="1" dirty="0" smtClean="0">
                <a:latin typeface="Cambria" panose="02040503050406030204" pitchFamily="18" charset="0"/>
              </a:rPr>
              <a:t>John Wiggins</a:t>
            </a:r>
            <a:br>
              <a:rPr lang="de-CH" altLang="en-US" b="1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ACE Consultant</a:t>
            </a:r>
            <a:endParaRPr lang="hr-HR" altLang="sr-Latn-RS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0561" y="2276872"/>
            <a:ext cx="6696744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l-PL" altLang="en-US" b="1" dirty="0">
                <a:latin typeface="Cambria" pitchFamily="18" charset="0"/>
              </a:rPr>
              <a:t>Informacije kao podrška za procjene</a:t>
            </a:r>
          </a:p>
        </p:txBody>
      </p:sp>
    </p:spTree>
    <p:extLst>
      <p:ext uri="{BB962C8B-B14F-4D97-AF65-F5344CB8AC3E}">
        <p14:creationId xmlns:p14="http://schemas.microsoft.com/office/powerpoint/2010/main" val="367763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48680"/>
            <a:ext cx="8640762" cy="1143000"/>
          </a:xfrm>
        </p:spPr>
        <p:txBody>
          <a:bodyPr>
            <a:normAutofit/>
          </a:bodyPr>
          <a:lstStyle/>
          <a:p>
            <a:r>
              <a:rPr lang="en-GB" altLang="en-US" sz="3200" dirty="0" smtClean="0">
                <a:latin typeface="Cambria" pitchFamily="18" charset="0"/>
              </a:rPr>
              <a:t>D-1 </a:t>
            </a:r>
            <a:r>
              <a:rPr lang="en-GB" altLang="en-US" sz="3200" dirty="0" err="1">
                <a:latin typeface="Cambria" pitchFamily="18" charset="0"/>
              </a:rPr>
              <a:t>Predvidivost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izravnih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hr-HR" altLang="en-US" sz="3200" dirty="0" smtClean="0">
                <a:latin typeface="Cambria" pitchFamily="18" charset="0"/>
              </a:rPr>
              <a:t/>
            </a:r>
            <a:br>
              <a:rPr lang="hr-HR" altLang="en-US" sz="3200" dirty="0" smtClean="0">
                <a:latin typeface="Cambria" pitchFamily="18" charset="0"/>
              </a:rPr>
            </a:br>
            <a:r>
              <a:rPr lang="en-GB" altLang="en-US" sz="3200" dirty="0" err="1" smtClean="0">
                <a:latin typeface="Cambria" pitchFamily="18" charset="0"/>
              </a:rPr>
              <a:t>proračunskih</a:t>
            </a:r>
            <a:r>
              <a:rPr lang="en-GB" altLang="en-US" sz="3200" dirty="0" smtClean="0">
                <a:latin typeface="Cambria" pitchFamily="18" charset="0"/>
              </a:rPr>
              <a:t> </a:t>
            </a:r>
            <a:r>
              <a:rPr lang="en-GB" altLang="en-US" sz="3200" dirty="0" err="1" smtClean="0">
                <a:latin typeface="Cambria" pitchFamily="18" charset="0"/>
              </a:rPr>
              <a:t>potpora</a:t>
            </a:r>
            <a:r>
              <a:rPr lang="en-GB" altLang="en-US" sz="3200" dirty="0" smtClean="0">
                <a:latin typeface="Cambria" pitchFamily="18" charset="0"/>
              </a:rPr>
              <a:t> (M1)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640960" cy="3960440"/>
          </a:xfrm>
        </p:spPr>
        <p:txBody>
          <a:bodyPr>
            <a:normAutofit fontScale="92500" lnSpcReduction="20000"/>
          </a:bodyPr>
          <a:lstStyle/>
          <a:p>
            <a:pPr marL="609600" indent="-609600" algn="just" eaLnBrk="1" hangingPunct="1">
              <a:lnSpc>
                <a:spcPct val="80000"/>
              </a:lnSpc>
            </a:pPr>
            <a:r>
              <a:rPr lang="hr-HR" altLang="en-US" sz="2400" dirty="0" smtClean="0">
                <a:latin typeface="Cambria" pitchFamily="18" charset="0"/>
              </a:rPr>
              <a:t>Primaju li jedinice lokalne samouprave izravne proračunske potpore? Ako ne, indikator nije primjenjiv (NA). Ako je,</a:t>
            </a:r>
            <a:endParaRPr lang="en-GB" altLang="en-US" sz="2400" dirty="0" smtClean="0">
              <a:latin typeface="Cambria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endParaRPr lang="hr-HR" altLang="en-US" sz="2400" dirty="0" smtClean="0">
              <a:latin typeface="Cambria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hr-HR" altLang="en-US" sz="2400" dirty="0" smtClean="0">
                <a:latin typeface="Cambria" pitchFamily="18" charset="0"/>
              </a:rPr>
              <a:t>Pružaju li potporne agencije pouzdane prognoze direktnih proračunskih potpora koje daju unaprijed (6 tjedana</a:t>
            </a:r>
            <a:r>
              <a:rPr lang="hr-HR" altLang="en-US" dirty="0">
                <a:latin typeface="Cambria" pitchFamily="18" charset="0"/>
              </a:rPr>
              <a:t>) prije nego što je tijelo jedinice lokalne samouprave (poglavarstvo) dostavilo prijedlog proračuna predstavničkom tijelu jedinice lokalne samouprave </a:t>
            </a:r>
            <a:r>
              <a:rPr lang="en-GB" altLang="en-US" sz="2400" dirty="0" smtClean="0">
                <a:latin typeface="Cambria" pitchFamily="18" charset="0"/>
              </a:rPr>
              <a:t>(</a:t>
            </a:r>
            <a:r>
              <a:rPr lang="hr-HR" altLang="en-US" sz="2400" dirty="0" smtClean="0">
                <a:latin typeface="Cambria" pitchFamily="18" charset="0"/>
              </a:rPr>
              <a:t>Dimenzija </a:t>
            </a:r>
            <a:r>
              <a:rPr lang="en-GB" altLang="en-US" sz="2400" dirty="0" smtClean="0">
                <a:latin typeface="Cambria" pitchFamily="18" charset="0"/>
              </a:rPr>
              <a:t>(i))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endParaRPr lang="hr-HR" altLang="en-US" sz="2400" dirty="0" smtClean="0">
              <a:latin typeface="Cambria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hr-HR" altLang="en-US" sz="2400" dirty="0" smtClean="0">
                <a:latin typeface="Cambria" pitchFamily="18" charset="0"/>
              </a:rPr>
              <a:t>Kolika je bila razlika između planiranog i ostvarenog (tijekom protekle 3 fiskalen godine</a:t>
            </a:r>
            <a:r>
              <a:rPr lang="en-GB" altLang="en-US" sz="2400" dirty="0" smtClean="0">
                <a:latin typeface="Cambria" pitchFamily="18" charset="0"/>
              </a:rPr>
              <a:t>)? (</a:t>
            </a:r>
            <a:r>
              <a:rPr lang="hr-HR" altLang="en-US" sz="2400" dirty="0" smtClean="0">
                <a:latin typeface="Cambria" pitchFamily="18" charset="0"/>
              </a:rPr>
              <a:t>Dimenzija </a:t>
            </a:r>
            <a:r>
              <a:rPr lang="en-GB" altLang="en-US" sz="2400" dirty="0" smtClean="0">
                <a:latin typeface="Cambria" pitchFamily="18" charset="0"/>
              </a:rPr>
              <a:t>(i))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endParaRPr lang="hr-HR" altLang="en-US" sz="2400" dirty="0" smtClean="0">
              <a:latin typeface="Cambria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hr-HR" altLang="en-US" dirty="0" smtClean="0">
                <a:latin typeface="Cambria" pitchFamily="18" charset="0"/>
              </a:rPr>
              <a:t>Je li postojala p</a:t>
            </a:r>
            <a:r>
              <a:rPr lang="en-GB" altLang="en-US" dirty="0" err="1" smtClean="0">
                <a:latin typeface="Cambria" pitchFamily="18" charset="0"/>
              </a:rPr>
              <a:t>ravovremenost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donatorskih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isplata</a:t>
            </a:r>
            <a:r>
              <a:rPr lang="en-GB" altLang="en-US" dirty="0">
                <a:latin typeface="Cambria" pitchFamily="18" charset="0"/>
              </a:rPr>
              <a:t> u </a:t>
            </a:r>
            <a:r>
              <a:rPr lang="en-GB" altLang="en-US" dirty="0" err="1">
                <a:latin typeface="Cambria" pitchFamily="18" charset="0"/>
              </a:rPr>
              <a:t>tijeku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 smtClean="0">
                <a:latin typeface="Cambria" pitchFamily="18" charset="0"/>
              </a:rPr>
              <a:t>godine</a:t>
            </a:r>
            <a:r>
              <a:rPr lang="hr-HR" altLang="en-US" dirty="0" smtClean="0">
                <a:latin typeface="Cambria" pitchFamily="18" charset="0"/>
              </a:rPr>
              <a:t> </a:t>
            </a:r>
            <a:r>
              <a:rPr lang="en-GB" altLang="en-US" dirty="0" smtClean="0">
                <a:latin typeface="Cambria" pitchFamily="18" charset="0"/>
              </a:rPr>
              <a:t>(</a:t>
            </a:r>
            <a:r>
              <a:rPr lang="hr-HR" altLang="en-US" dirty="0" smtClean="0">
                <a:latin typeface="Cambria" pitchFamily="18" charset="0"/>
              </a:rPr>
              <a:t>Dimenzija </a:t>
            </a:r>
            <a:r>
              <a:rPr lang="en-GB" altLang="en-US" sz="2400" dirty="0" smtClean="0">
                <a:latin typeface="Cambria" pitchFamily="18" charset="0"/>
              </a:rPr>
              <a:t>(ii))</a:t>
            </a:r>
            <a:endParaRPr lang="en-US" altLang="en-U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76672"/>
            <a:ext cx="7560840" cy="1357494"/>
          </a:xfrm>
        </p:spPr>
        <p:txBody>
          <a:bodyPr>
            <a:normAutofit fontScale="90000"/>
          </a:bodyPr>
          <a:lstStyle/>
          <a:p>
            <a:pPr algn="just"/>
            <a:r>
              <a:rPr lang="en-GB" altLang="en-US" sz="3200" dirty="0" smtClean="0">
                <a:latin typeface="Cambria" pitchFamily="18" charset="0"/>
              </a:rPr>
              <a:t>D-2 </a:t>
            </a:r>
            <a:r>
              <a:rPr lang="en-GB" altLang="en-US" sz="3200" dirty="0" err="1">
                <a:latin typeface="Cambria" pitchFamily="18" charset="0"/>
              </a:rPr>
              <a:t>Financijske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informacije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koje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su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osigurali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donatori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za</a:t>
            </a:r>
            <a:r>
              <a:rPr lang="en-GB" altLang="en-US" sz="3200" dirty="0">
                <a:latin typeface="Cambria" pitchFamily="18" charset="0"/>
              </a:rPr>
              <a:t>  </a:t>
            </a:r>
            <a:r>
              <a:rPr lang="en-GB" altLang="en-US" sz="3200" dirty="0" err="1">
                <a:latin typeface="Cambria" pitchFamily="18" charset="0"/>
              </a:rPr>
              <a:t>financiranja</a:t>
            </a:r>
            <a:r>
              <a:rPr lang="en-GB" altLang="en-US" sz="3200" dirty="0">
                <a:latin typeface="Cambria" pitchFamily="18" charset="0"/>
              </a:rPr>
              <a:t> i </a:t>
            </a:r>
            <a:r>
              <a:rPr lang="en-GB" altLang="en-US" sz="3200" dirty="0" err="1">
                <a:latin typeface="Cambria" pitchFamily="18" charset="0"/>
              </a:rPr>
              <a:t>izvještavanje</a:t>
            </a:r>
            <a:r>
              <a:rPr lang="en-GB" altLang="en-US" sz="3200" dirty="0">
                <a:latin typeface="Cambria" pitchFamily="18" charset="0"/>
              </a:rPr>
              <a:t> o </a:t>
            </a:r>
            <a:r>
              <a:rPr lang="en-GB" altLang="en-US" sz="3200" dirty="0" err="1">
                <a:latin typeface="Cambria" pitchFamily="18" charset="0"/>
              </a:rPr>
              <a:t>projektima</a:t>
            </a:r>
            <a:r>
              <a:rPr lang="en-GB" altLang="en-US" sz="3200" dirty="0">
                <a:latin typeface="Cambria" pitchFamily="18" charset="0"/>
              </a:rPr>
              <a:t> i </a:t>
            </a:r>
            <a:r>
              <a:rPr lang="en-GB" altLang="en-US" sz="3200" dirty="0" err="1">
                <a:latin typeface="Cambria" pitchFamily="18" charset="0"/>
              </a:rPr>
              <a:t>programima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pomoći</a:t>
            </a:r>
            <a:r>
              <a:rPr lang="en-GB" altLang="en-US" sz="3200" dirty="0">
                <a:latin typeface="Cambria" pitchFamily="18" charset="0"/>
              </a:rPr>
              <a:t> (</a:t>
            </a:r>
            <a:r>
              <a:rPr lang="en-GB" altLang="en-US" sz="3200" dirty="0" smtClean="0">
                <a:latin typeface="Cambria" pitchFamily="18" charset="0"/>
              </a:rPr>
              <a:t>M1)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712968" cy="396044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GB" altLang="en-US" sz="2200" dirty="0" err="1">
                <a:latin typeface="Cambria" pitchFamily="18" charset="0"/>
              </a:rPr>
              <a:t>Taj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pokazatelj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primjenjiv</a:t>
            </a:r>
            <a:r>
              <a:rPr lang="en-GB" altLang="en-US" sz="2200" dirty="0">
                <a:latin typeface="Cambria" pitchFamily="18" charset="0"/>
              </a:rPr>
              <a:t> je </a:t>
            </a:r>
            <a:r>
              <a:rPr lang="en-GB" altLang="en-US" sz="2200" dirty="0" err="1">
                <a:latin typeface="Cambria" pitchFamily="18" charset="0"/>
              </a:rPr>
              <a:t>samo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onda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kada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jedinice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lokalne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samouprave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primaju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projektne</a:t>
            </a:r>
            <a:r>
              <a:rPr lang="en-GB" altLang="en-US" sz="2200" dirty="0">
                <a:latin typeface="Cambria" pitchFamily="18" charset="0"/>
              </a:rPr>
              <a:t> i </a:t>
            </a:r>
            <a:r>
              <a:rPr lang="en-GB" altLang="en-US" sz="2200" dirty="0" err="1">
                <a:latin typeface="Cambria" pitchFamily="18" charset="0"/>
              </a:rPr>
              <a:t>programske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pomoći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izravno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iz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>
                <a:latin typeface="Cambria" pitchFamily="18" charset="0"/>
              </a:rPr>
              <a:t>vanjskih</a:t>
            </a:r>
            <a:r>
              <a:rPr lang="en-GB" altLang="en-US" sz="2200" dirty="0">
                <a:latin typeface="Cambria" pitchFamily="18" charset="0"/>
              </a:rPr>
              <a:t> </a:t>
            </a:r>
            <a:r>
              <a:rPr lang="en-GB" altLang="en-US" sz="2200" dirty="0" err="1" smtClean="0">
                <a:latin typeface="Cambria" pitchFamily="18" charset="0"/>
              </a:rPr>
              <a:t>izvora</a:t>
            </a:r>
            <a:r>
              <a:rPr lang="hr-HR" altLang="en-US" sz="2200" dirty="0" smtClean="0">
                <a:latin typeface="Cambria" pitchFamily="18" charset="0"/>
              </a:rPr>
              <a:t>. Ako da:</a:t>
            </a:r>
            <a:r>
              <a:rPr lang="en-GB" altLang="en-US" sz="2200" dirty="0" smtClean="0">
                <a:latin typeface="Cambria" pitchFamily="18" charset="0"/>
              </a:rPr>
              <a:t> </a:t>
            </a:r>
            <a:endParaRPr lang="hr-HR" altLang="en-US" sz="22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GB" altLang="en-US" sz="22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AutoNum type="arabicPeriod"/>
            </a:pPr>
            <a:r>
              <a:rPr lang="hr-HR" altLang="en-US" sz="2200" dirty="0" smtClean="0">
                <a:latin typeface="Cambria" pitchFamily="18" charset="0"/>
              </a:rPr>
              <a:t> Jesu li svi bitniji donatori pružili proračunske procjene za isplatu projekta/programa pomoći na vrijeme u skladu s kalendarom proračuna, i razloženo tako da se podudara s proračunskom klasifikacijom?</a:t>
            </a:r>
            <a:r>
              <a:rPr lang="en-GB" altLang="en-US" sz="2200" dirty="0" smtClean="0">
                <a:latin typeface="Cambria" pitchFamily="18" charset="0"/>
              </a:rPr>
              <a:t> (</a:t>
            </a:r>
            <a:r>
              <a:rPr lang="hr-HR" altLang="en-US" sz="2200" dirty="0" smtClean="0">
                <a:latin typeface="Cambria" pitchFamily="18" charset="0"/>
              </a:rPr>
              <a:t>Dimenzija </a:t>
            </a:r>
            <a:r>
              <a:rPr lang="en-GB" altLang="en-US" sz="2200" dirty="0" smtClean="0">
                <a:latin typeface="Cambria" pitchFamily="18" charset="0"/>
              </a:rPr>
              <a:t>(i))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hr-HR" altLang="en-US" sz="2200" dirty="0" smtClean="0">
              <a:latin typeface="Cambria" pitchFamily="18" charset="0"/>
            </a:endParaRPr>
          </a:p>
          <a:p>
            <a:pPr algn="just">
              <a:buNone/>
            </a:pPr>
            <a:r>
              <a:rPr lang="en-GB" altLang="en-US" sz="2200" dirty="0" smtClean="0">
                <a:latin typeface="Cambria" pitchFamily="18" charset="0"/>
              </a:rPr>
              <a:t>2. </a:t>
            </a:r>
            <a:r>
              <a:rPr lang="hr-HR" altLang="en-US" sz="2200" dirty="0" smtClean="0">
                <a:latin typeface="Cambria" pitchFamily="18" charset="0"/>
              </a:rPr>
              <a:t>Jesu li svi značajni donatori pružili kvartalna izvješća za stvarne isplate</a:t>
            </a:r>
            <a:r>
              <a:rPr lang="hr-HR" altLang="en-US" sz="2200" dirty="0">
                <a:latin typeface="Cambria" pitchFamily="18" charset="0"/>
              </a:rPr>
              <a:t>, </a:t>
            </a:r>
            <a:r>
              <a:rPr lang="hr-HR" altLang="en-US" sz="2200" dirty="0" smtClean="0">
                <a:latin typeface="Cambria" pitchFamily="18" charset="0"/>
              </a:rPr>
              <a:t>razložene </a:t>
            </a:r>
            <a:r>
              <a:rPr lang="hr-HR" altLang="en-US" sz="2200" dirty="0">
                <a:latin typeface="Cambria" pitchFamily="18" charset="0"/>
              </a:rPr>
              <a:t>tako da se podudara s proračunskom </a:t>
            </a:r>
            <a:r>
              <a:rPr lang="hr-HR" altLang="en-US" sz="2200" dirty="0" smtClean="0">
                <a:latin typeface="Cambria" pitchFamily="18" charset="0"/>
              </a:rPr>
              <a:t>klasifikacijom, bez veće zadrške nakon svakog tromjesečja? </a:t>
            </a:r>
            <a:r>
              <a:rPr lang="en-GB" altLang="en-US" sz="2200" dirty="0" smtClean="0">
                <a:latin typeface="Cambria" pitchFamily="18" charset="0"/>
              </a:rPr>
              <a:t>(</a:t>
            </a:r>
            <a:r>
              <a:rPr lang="en-GB" altLang="en-US" sz="2200" dirty="0" err="1" smtClean="0">
                <a:latin typeface="Cambria" pitchFamily="18" charset="0"/>
              </a:rPr>
              <a:t>Dimen</a:t>
            </a:r>
            <a:r>
              <a:rPr lang="hr-HR" altLang="en-US" sz="2200" dirty="0" smtClean="0">
                <a:latin typeface="Cambria" pitchFamily="18" charset="0"/>
              </a:rPr>
              <a:t>zija </a:t>
            </a:r>
            <a:r>
              <a:rPr lang="en-GB" altLang="en-US" sz="2200" dirty="0" smtClean="0">
                <a:latin typeface="Cambria" pitchFamily="18" charset="0"/>
              </a:rPr>
              <a:t>(ii))</a:t>
            </a:r>
            <a:endParaRPr lang="en-US" altLang="en-US" sz="22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2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620688"/>
            <a:ext cx="7560840" cy="1213478"/>
          </a:xfrm>
        </p:spPr>
        <p:txBody>
          <a:bodyPr/>
          <a:lstStyle/>
          <a:p>
            <a:pPr algn="just"/>
            <a:r>
              <a:rPr lang="en-GB" altLang="en-US" sz="3200" dirty="0" smtClean="0">
                <a:latin typeface="Cambria" pitchFamily="18" charset="0"/>
              </a:rPr>
              <a:t>D-3 </a:t>
            </a:r>
            <a:r>
              <a:rPr lang="en-GB" altLang="en-US" sz="3200" dirty="0" err="1">
                <a:latin typeface="Cambria" pitchFamily="18" charset="0"/>
              </a:rPr>
              <a:t>Udio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pomoći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kojima</a:t>
            </a:r>
            <a:r>
              <a:rPr lang="en-GB" altLang="en-US" sz="3200" dirty="0">
                <a:latin typeface="Cambria" pitchFamily="18" charset="0"/>
              </a:rPr>
              <a:t> se </a:t>
            </a:r>
            <a:r>
              <a:rPr lang="en-GB" altLang="en-US" sz="3200" dirty="0" err="1">
                <a:latin typeface="Cambria" pitchFamily="18" charset="0"/>
              </a:rPr>
              <a:t>upravlja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korištenjem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domaćih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procedura</a:t>
            </a:r>
            <a:r>
              <a:rPr lang="en-GB" altLang="en-US" sz="3200" dirty="0">
                <a:latin typeface="Cambria" pitchFamily="18" charset="0"/>
              </a:rPr>
              <a:t> 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132857"/>
            <a:ext cx="8856984" cy="3672408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altLang="en-US" dirty="0" smtClean="0">
                <a:latin typeface="Cambria" pitchFamily="18" charset="0"/>
              </a:rPr>
              <a:t>Udio ovisi o u</a:t>
            </a:r>
            <a:r>
              <a:rPr lang="en-GB" altLang="en-US" dirty="0" err="1" smtClean="0">
                <a:latin typeface="Cambria" pitchFamily="18" charset="0"/>
              </a:rPr>
              <a:t>kupn</a:t>
            </a:r>
            <a:r>
              <a:rPr lang="hr-HR" altLang="en-US" dirty="0" smtClean="0">
                <a:latin typeface="Cambria" pitchFamily="18" charset="0"/>
              </a:rPr>
              <a:t>om</a:t>
            </a:r>
            <a:r>
              <a:rPr lang="en-GB" altLang="en-US" dirty="0" smtClean="0">
                <a:latin typeface="Cambria" pitchFamily="18" charset="0"/>
              </a:rPr>
              <a:t> u</a:t>
            </a:r>
            <a:r>
              <a:rPr lang="hr-HR" altLang="en-US" dirty="0" smtClean="0">
                <a:latin typeface="Cambria" pitchFamily="18" charset="0"/>
              </a:rPr>
              <a:t>djelu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financijske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pomoći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jedinice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lokalne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samouprave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kojom</a:t>
            </a:r>
            <a:r>
              <a:rPr lang="en-GB" altLang="en-US" dirty="0">
                <a:latin typeface="Cambria" pitchFamily="18" charset="0"/>
              </a:rPr>
              <a:t> se </a:t>
            </a:r>
            <a:r>
              <a:rPr lang="en-GB" altLang="en-US" dirty="0" err="1">
                <a:latin typeface="Cambria" pitchFamily="18" charset="0"/>
              </a:rPr>
              <a:t>upravlja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kroz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lokalne</a:t>
            </a:r>
            <a:r>
              <a:rPr lang="en-GB" altLang="en-US" dirty="0">
                <a:latin typeface="Cambria" pitchFamily="18" charset="0"/>
              </a:rPr>
              <a:t>/</a:t>
            </a:r>
            <a:r>
              <a:rPr lang="en-GB" altLang="en-US" dirty="0" err="1">
                <a:latin typeface="Cambria" pitchFamily="18" charset="0"/>
              </a:rPr>
              <a:t>državne</a:t>
            </a:r>
            <a:r>
              <a:rPr lang="en-GB" altLang="en-US" dirty="0">
                <a:latin typeface="Cambria" pitchFamily="18" charset="0"/>
              </a:rPr>
              <a:t> procedure </a:t>
            </a:r>
            <a:r>
              <a:rPr lang="en-GB" altLang="en-US" dirty="0" err="1">
                <a:latin typeface="Cambria" pitchFamily="18" charset="0"/>
              </a:rPr>
              <a:t>javne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nabave</a:t>
            </a:r>
            <a:r>
              <a:rPr lang="en-GB" altLang="en-US" dirty="0">
                <a:latin typeface="Cambria" pitchFamily="18" charset="0"/>
              </a:rPr>
              <a:t>, </a:t>
            </a:r>
            <a:r>
              <a:rPr lang="en-GB" altLang="en-US" dirty="0" err="1">
                <a:latin typeface="Cambria" pitchFamily="18" charset="0"/>
              </a:rPr>
              <a:t>isplate</a:t>
            </a:r>
            <a:r>
              <a:rPr lang="en-GB" altLang="en-US" dirty="0">
                <a:latin typeface="Cambria" pitchFamily="18" charset="0"/>
              </a:rPr>
              <a:t> / </a:t>
            </a:r>
            <a:r>
              <a:rPr lang="en-GB" altLang="en-US" dirty="0" err="1">
                <a:latin typeface="Cambria" pitchFamily="18" charset="0"/>
              </a:rPr>
              <a:t>računovodstvo</a:t>
            </a:r>
            <a:r>
              <a:rPr lang="en-GB" altLang="en-US" dirty="0">
                <a:latin typeface="Cambria" pitchFamily="18" charset="0"/>
              </a:rPr>
              <a:t>, </a:t>
            </a:r>
            <a:r>
              <a:rPr lang="en-GB" altLang="en-US" dirty="0" err="1">
                <a:latin typeface="Cambria" pitchFamily="18" charset="0"/>
              </a:rPr>
              <a:t>izvještavanje</a:t>
            </a:r>
            <a:r>
              <a:rPr lang="en-GB" altLang="en-US" dirty="0">
                <a:latin typeface="Cambria" pitchFamily="18" charset="0"/>
              </a:rPr>
              <a:t> i </a:t>
            </a:r>
            <a:r>
              <a:rPr lang="en-GB" altLang="en-US" dirty="0" err="1" smtClean="0">
                <a:latin typeface="Cambria" pitchFamily="18" charset="0"/>
              </a:rPr>
              <a:t>reviziju</a:t>
            </a:r>
            <a:r>
              <a:rPr lang="hr-HR" altLang="en-US" dirty="0" smtClean="0">
                <a:latin typeface="Cambria" pitchFamily="18" charset="0"/>
              </a:rPr>
              <a:t> (prosjek unutar četiri područja)</a:t>
            </a:r>
          </a:p>
          <a:p>
            <a:pPr algn="just" eaLnBrk="1" hangingPunct="1">
              <a:lnSpc>
                <a:spcPct val="90000"/>
              </a:lnSpc>
            </a:pPr>
            <a:endParaRPr lang="hr-HR" altLang="en-US" sz="14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itchFamily="18" charset="0"/>
              </a:rPr>
              <a:t>Izravna neizdvojena proračunska podrška po definiciji koristi nacinalne procedure</a:t>
            </a:r>
            <a:endParaRPr lang="en-GB" altLang="en-US" sz="24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hr-HR" altLang="en-US" sz="14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itchFamily="18" charset="0"/>
              </a:rPr>
              <a:t>Podaci potrebni o mjeri u kojoj druge potpore koriste donatoru-specifične postupke za neke ili sve aspekte upravljanja projektom/programom</a:t>
            </a:r>
            <a:endParaRPr lang="en-US" altLang="en-U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7416502" cy="1143000"/>
          </a:xfrm>
        </p:spPr>
        <p:txBody>
          <a:bodyPr/>
          <a:lstStyle/>
          <a:p>
            <a:pPr algn="just"/>
            <a:r>
              <a:rPr lang="en-GB" altLang="sr-Latn-RS" sz="3200" dirty="0" smtClean="0">
                <a:latin typeface="Cambria" pitchFamily="18" charset="0"/>
              </a:rPr>
              <a:t>HLG-1 </a:t>
            </a:r>
            <a:r>
              <a:rPr lang="en-GB" altLang="sr-Latn-RS" sz="3200" dirty="0" err="1">
                <a:latin typeface="Cambria" pitchFamily="18" charset="0"/>
              </a:rPr>
              <a:t>Predvidivost</a:t>
            </a:r>
            <a:r>
              <a:rPr lang="en-GB" altLang="sr-Latn-RS" sz="3200" dirty="0">
                <a:latin typeface="Cambria" pitchFamily="18" charset="0"/>
              </a:rPr>
              <a:t> </a:t>
            </a:r>
            <a:r>
              <a:rPr lang="en-GB" altLang="sr-Latn-RS" sz="3200" dirty="0" err="1">
                <a:latin typeface="Cambria" pitchFamily="18" charset="0"/>
              </a:rPr>
              <a:t>transfera</a:t>
            </a:r>
            <a:r>
              <a:rPr lang="en-GB" altLang="sr-Latn-RS" sz="3200" dirty="0">
                <a:latin typeface="Cambria" pitchFamily="18" charset="0"/>
              </a:rPr>
              <a:t> od </a:t>
            </a:r>
            <a:r>
              <a:rPr lang="en-GB" altLang="sr-Latn-RS" sz="3200" dirty="0" err="1">
                <a:latin typeface="Cambria" pitchFamily="18" charset="0"/>
              </a:rPr>
              <a:t>više</a:t>
            </a:r>
            <a:r>
              <a:rPr lang="en-GB" altLang="sr-Latn-RS" sz="3200" dirty="0">
                <a:latin typeface="Cambria" pitchFamily="18" charset="0"/>
              </a:rPr>
              <a:t> </a:t>
            </a:r>
            <a:r>
              <a:rPr lang="en-GB" altLang="sr-Latn-RS" sz="3200" dirty="0" err="1">
                <a:latin typeface="Cambria" pitchFamily="18" charset="0"/>
              </a:rPr>
              <a:t>razine</a:t>
            </a:r>
            <a:r>
              <a:rPr lang="en-GB" altLang="sr-Latn-RS" sz="3200" dirty="0">
                <a:latin typeface="Cambria" pitchFamily="18" charset="0"/>
              </a:rPr>
              <a:t> </a:t>
            </a:r>
            <a:r>
              <a:rPr lang="en-GB" altLang="sr-Latn-RS" sz="3200" dirty="0" err="1">
                <a:latin typeface="Cambria" pitchFamily="18" charset="0"/>
              </a:rPr>
              <a:t>vlasti</a:t>
            </a:r>
            <a:r>
              <a:rPr lang="en-GB" altLang="sr-Latn-RS" sz="3200" dirty="0">
                <a:latin typeface="Cambria" pitchFamily="18" charset="0"/>
              </a:rPr>
              <a:t> </a:t>
            </a:r>
            <a:endParaRPr lang="en-GB" altLang="sr-Latn-RS" sz="3200" dirty="0" smtClean="0">
              <a:latin typeface="Cambria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07504" y="2204864"/>
            <a:ext cx="8857109" cy="3987033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altLang="sr-Latn-RS" sz="2400" dirty="0" smtClean="0">
                <a:latin typeface="Cambria" pitchFamily="18" charset="0"/>
              </a:rPr>
              <a:t>Posebni indikator koji se koristi za </a:t>
            </a:r>
            <a:r>
              <a:rPr lang="hr-HR" altLang="sr-Latn-RS" sz="2400" dirty="0" err="1" smtClean="0">
                <a:latin typeface="Cambria" pitchFamily="18" charset="0"/>
              </a:rPr>
              <a:t>podnacionalna</a:t>
            </a:r>
            <a:r>
              <a:rPr lang="hr-HR" altLang="sr-Latn-RS" sz="2400" dirty="0" smtClean="0">
                <a:latin typeface="Cambria" pitchFamily="18" charset="0"/>
              </a:rPr>
              <a:t> PEFA izvješća. Sastoji se od 3 dimenzije:</a:t>
            </a:r>
            <a:endParaRPr lang="en-GB" altLang="sr-Latn-RS" sz="2400" dirty="0" smtClean="0">
              <a:latin typeface="Cambria" pitchFamily="18" charset="0"/>
            </a:endParaRPr>
          </a:p>
          <a:p>
            <a:pPr algn="just"/>
            <a:endParaRPr lang="hr-HR" altLang="sr-Latn-RS" sz="1900" dirty="0" smtClean="0">
              <a:latin typeface="Cambria" pitchFamily="18" charset="0"/>
            </a:endParaRPr>
          </a:p>
          <a:p>
            <a:pPr algn="just"/>
            <a:r>
              <a:rPr lang="en-GB" altLang="sr-Latn-RS" sz="2400" dirty="0" smtClean="0">
                <a:latin typeface="Cambria" pitchFamily="18" charset="0"/>
              </a:rPr>
              <a:t>(i) </a:t>
            </a:r>
            <a:r>
              <a:rPr lang="hr-HR" altLang="sr-Latn-RS" sz="2400" dirty="0" smtClean="0">
                <a:latin typeface="Cambria" pitchFamily="18" charset="0"/>
              </a:rPr>
              <a:t>Predvidivost ukupnih financijskih tokova iz središnje vlasti</a:t>
            </a:r>
            <a:r>
              <a:rPr lang="en-GB" altLang="sr-Latn-RS" sz="2400" dirty="0" smtClean="0">
                <a:latin typeface="Cambria" pitchFamily="18" charset="0"/>
              </a:rPr>
              <a:t> (cf. PI-1)</a:t>
            </a:r>
          </a:p>
          <a:p>
            <a:pPr algn="just"/>
            <a:endParaRPr lang="hr-HR" altLang="sr-Latn-RS" sz="1900" dirty="0" smtClean="0">
              <a:latin typeface="Cambria" pitchFamily="18" charset="0"/>
            </a:endParaRPr>
          </a:p>
          <a:p>
            <a:pPr algn="just"/>
            <a:r>
              <a:rPr lang="en-GB" altLang="sr-Latn-RS" sz="2400" dirty="0" smtClean="0">
                <a:latin typeface="Cambria" pitchFamily="18" charset="0"/>
              </a:rPr>
              <a:t>(ii) </a:t>
            </a:r>
            <a:r>
              <a:rPr lang="hr-HR" altLang="sr-Latn-RS" sz="2400" dirty="0" smtClean="0">
                <a:latin typeface="Cambria" pitchFamily="18" charset="0"/>
              </a:rPr>
              <a:t>Predvidivost individualnih elemenata financijskih tokova prema gradovima</a:t>
            </a:r>
            <a:r>
              <a:rPr lang="en-GB" altLang="sr-Latn-RS" sz="2400" dirty="0" smtClean="0">
                <a:latin typeface="Cambria" pitchFamily="18" charset="0"/>
              </a:rPr>
              <a:t> (cf. PI-2(</a:t>
            </a:r>
            <a:r>
              <a:rPr lang="en-GB" altLang="sr-Latn-RS" sz="2400" dirty="0" err="1" smtClean="0">
                <a:latin typeface="Cambria" pitchFamily="18" charset="0"/>
              </a:rPr>
              <a:t>i</a:t>
            </a:r>
            <a:r>
              <a:rPr lang="en-GB" altLang="sr-Latn-RS" sz="2400" dirty="0" smtClean="0">
                <a:latin typeface="Cambria" pitchFamily="18" charset="0"/>
              </a:rPr>
              <a:t>))</a:t>
            </a:r>
          </a:p>
          <a:p>
            <a:pPr algn="just"/>
            <a:endParaRPr lang="hr-HR" altLang="sr-Latn-RS" sz="1900" dirty="0" smtClean="0">
              <a:latin typeface="Cambria" pitchFamily="18" charset="0"/>
            </a:endParaRPr>
          </a:p>
          <a:p>
            <a:pPr algn="just"/>
            <a:r>
              <a:rPr lang="en-GB" altLang="sr-Latn-RS" sz="2400" dirty="0" smtClean="0">
                <a:latin typeface="Cambria" pitchFamily="18" charset="0"/>
              </a:rPr>
              <a:t>(iii) </a:t>
            </a:r>
            <a:r>
              <a:rPr lang="en-GB" altLang="sr-Latn-RS" dirty="0" err="1">
                <a:latin typeface="Cambria" pitchFamily="18" charset="0"/>
              </a:rPr>
              <a:t>Redovitost</a:t>
            </a:r>
            <a:r>
              <a:rPr lang="en-GB" altLang="sr-Latn-RS" dirty="0">
                <a:latin typeface="Cambria" pitchFamily="18" charset="0"/>
              </a:rPr>
              <a:t> </a:t>
            </a:r>
            <a:r>
              <a:rPr lang="en-GB" altLang="sr-Latn-RS" dirty="0" err="1">
                <a:latin typeface="Cambria" pitchFamily="18" charset="0"/>
              </a:rPr>
              <a:t>transfera</a:t>
            </a:r>
            <a:r>
              <a:rPr lang="en-GB" altLang="sr-Latn-RS" dirty="0">
                <a:latin typeface="Cambria" pitchFamily="18" charset="0"/>
              </a:rPr>
              <a:t> </a:t>
            </a:r>
            <a:r>
              <a:rPr lang="en-GB" altLang="sr-Latn-RS" dirty="0" err="1">
                <a:latin typeface="Cambria" pitchFamily="18" charset="0"/>
              </a:rPr>
              <a:t>unutar</a:t>
            </a:r>
            <a:r>
              <a:rPr lang="en-GB" altLang="sr-Latn-RS" dirty="0">
                <a:latin typeface="Cambria" pitchFamily="18" charset="0"/>
              </a:rPr>
              <a:t> </a:t>
            </a:r>
            <a:r>
              <a:rPr lang="en-GB" altLang="sr-Latn-RS" dirty="0" err="1">
                <a:latin typeface="Cambria" pitchFamily="18" charset="0"/>
              </a:rPr>
              <a:t>godine</a:t>
            </a:r>
            <a:r>
              <a:rPr lang="en-GB" altLang="sr-Latn-RS" dirty="0">
                <a:latin typeface="Cambria" pitchFamily="18" charset="0"/>
              </a:rPr>
              <a:t> od </a:t>
            </a:r>
            <a:r>
              <a:rPr lang="hr-HR" altLang="sr-Latn-RS" dirty="0" smtClean="0">
                <a:latin typeface="Cambria" pitchFamily="18" charset="0"/>
              </a:rPr>
              <a:t>centralne </a:t>
            </a:r>
            <a:r>
              <a:rPr lang="en-GB" altLang="sr-Latn-RS" dirty="0" err="1" smtClean="0">
                <a:latin typeface="Cambria" pitchFamily="18" charset="0"/>
              </a:rPr>
              <a:t>vlasti</a:t>
            </a:r>
            <a:r>
              <a:rPr lang="en-GB" altLang="sr-Latn-RS" dirty="0" smtClean="0">
                <a:latin typeface="Cambria" pitchFamily="18" charset="0"/>
              </a:rPr>
              <a:t> </a:t>
            </a:r>
            <a:r>
              <a:rPr lang="en-GB" altLang="sr-Latn-RS" dirty="0">
                <a:latin typeface="Cambria" pitchFamily="18" charset="0"/>
              </a:rPr>
              <a:t>(</a:t>
            </a:r>
            <a:r>
              <a:rPr lang="en-GB" altLang="sr-Latn-RS" sz="2400" dirty="0" smtClean="0">
                <a:latin typeface="Cambria" pitchFamily="18" charset="0"/>
              </a:rPr>
              <a:t>cf. D-2)</a:t>
            </a:r>
          </a:p>
          <a:p>
            <a:pPr algn="just">
              <a:buFontTx/>
              <a:buNone/>
            </a:pPr>
            <a:endParaRPr lang="en-GB" altLang="sr-Latn-R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360</TotalTime>
  <Words>368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Berlin</vt:lpstr>
      <vt:lpstr>PowerPoint Presentation</vt:lpstr>
      <vt:lpstr>D-1 Predvidivost izravnih  proračunskih potpora (M1)</vt:lpstr>
      <vt:lpstr>D-2 Financijske informacije koje su osigurali donatori za  financiranja i izvještavanje o projektima i programima pomoći (M1)</vt:lpstr>
      <vt:lpstr>D-3 Udio pomoći kojima se upravlja korištenjem domaćih procedura </vt:lpstr>
      <vt:lpstr>HLG-1 Predvidivost transfera od više razine vlasti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 </cp:lastModifiedBy>
  <cp:revision>71</cp:revision>
  <cp:lastPrinted>2014-03-14T11:53:39Z</cp:lastPrinted>
  <dcterms:created xsi:type="dcterms:W3CDTF">2007-04-05T19:23:00Z</dcterms:created>
  <dcterms:modified xsi:type="dcterms:W3CDTF">2014-03-19T14:46:13Z</dcterms:modified>
</cp:coreProperties>
</file>